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6" d="100"/>
          <a:sy n="86" d="100"/>
        </p:scale>
        <p:origin x="138"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C39C7D-B4F2-4B79-A093-9C6E410BD9EA}" type="datetimeFigureOut">
              <a:rPr lang="ar-IQ" smtClean="0"/>
              <a:t>29/08/1440</a:t>
            </a:fld>
            <a:endParaRPr lang="ar-IQ"/>
          </a:p>
        </p:txBody>
      </p:sp>
      <p:sp>
        <p:nvSpPr>
          <p:cNvPr id="5" name="Footer Placeholder 4"/>
          <p:cNvSpPr>
            <a:spLocks noGrp="1"/>
          </p:cNvSpPr>
          <p:nvPr>
            <p:ph type="ftr" sz="quarter" idx="11"/>
          </p:nvPr>
        </p:nvSpPr>
        <p:spPr>
          <a:xfrm>
            <a:off x="2416500" y="329307"/>
            <a:ext cx="4973915" cy="309201"/>
          </a:xfrm>
        </p:spPr>
        <p:txBody>
          <a:bodyPr/>
          <a:lstStyle/>
          <a:p>
            <a:endParaRPr lang="ar-IQ"/>
          </a:p>
        </p:txBody>
      </p:sp>
      <p:sp>
        <p:nvSpPr>
          <p:cNvPr id="6" name="Slide Number Placeholder 5"/>
          <p:cNvSpPr>
            <a:spLocks noGrp="1"/>
          </p:cNvSpPr>
          <p:nvPr>
            <p:ph type="sldNum" sz="quarter" idx="12"/>
          </p:nvPr>
        </p:nvSpPr>
        <p:spPr>
          <a:xfrm>
            <a:off x="1437664" y="798973"/>
            <a:ext cx="811019" cy="503578"/>
          </a:xfrm>
        </p:spPr>
        <p:txBody>
          <a:bodyPr/>
          <a:lstStyle/>
          <a:p>
            <a:fld id="{C1190CC4-EEF9-4B7D-A279-E88A942E6315}" type="slidenum">
              <a:rPr lang="ar-IQ" smtClean="0"/>
              <a:t>‹#›</a:t>
            </a:fld>
            <a:endParaRPr lang="ar-IQ"/>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004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39C7D-B4F2-4B79-A093-9C6E410BD9EA}" type="datetimeFigureOut">
              <a:rPr lang="ar-IQ" smtClean="0"/>
              <a:t>29/08/1440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190CC4-EEF9-4B7D-A279-E88A942E6315}" type="slidenum">
              <a:rPr lang="ar-IQ" smtClean="0"/>
              <a:t>‹#›</a:t>
            </a:fld>
            <a:endParaRPr lang="ar-IQ"/>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341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39C7D-B4F2-4B79-A093-9C6E410BD9EA}" type="datetimeFigureOut">
              <a:rPr lang="ar-IQ" smtClean="0"/>
              <a:t>29/08/1440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190CC4-EEF9-4B7D-A279-E88A942E6315}" type="slidenum">
              <a:rPr lang="ar-IQ" smtClean="0"/>
              <a:t>‹#›</a:t>
            </a:fld>
            <a:endParaRPr lang="ar-IQ"/>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213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C39C7D-B4F2-4B79-A093-9C6E410BD9EA}" type="datetimeFigureOut">
              <a:rPr lang="ar-IQ" smtClean="0"/>
              <a:t>29/08/1440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190CC4-EEF9-4B7D-A279-E88A942E6315}" type="slidenum">
              <a:rPr lang="ar-IQ" smtClean="0"/>
              <a:t>‹#›</a:t>
            </a:fld>
            <a:endParaRPr lang="ar-IQ"/>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919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C39C7D-B4F2-4B79-A093-9C6E410BD9EA}" type="datetimeFigureOut">
              <a:rPr lang="ar-IQ" smtClean="0"/>
              <a:t>29/08/1440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190CC4-EEF9-4B7D-A279-E88A942E6315}" type="slidenum">
              <a:rPr lang="ar-IQ" smtClean="0"/>
              <a:t>‹#›</a:t>
            </a:fld>
            <a:endParaRPr lang="ar-IQ"/>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469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C39C7D-B4F2-4B79-A093-9C6E410BD9EA}" type="datetimeFigureOut">
              <a:rPr lang="ar-IQ" smtClean="0"/>
              <a:t>29/08/1440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1190CC4-EEF9-4B7D-A279-E88A942E6315}" type="slidenum">
              <a:rPr lang="ar-IQ" smtClean="0"/>
              <a:t>‹#›</a:t>
            </a:fld>
            <a:endParaRPr lang="ar-IQ"/>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177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C39C7D-B4F2-4B79-A093-9C6E410BD9EA}" type="datetimeFigureOut">
              <a:rPr lang="ar-IQ" smtClean="0"/>
              <a:t>29/08/1440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1190CC4-EEF9-4B7D-A279-E88A942E6315}" type="slidenum">
              <a:rPr lang="ar-IQ" smtClean="0"/>
              <a:t>‹#›</a:t>
            </a:fld>
            <a:endParaRPr lang="ar-IQ"/>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5882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C39C7D-B4F2-4B79-A093-9C6E410BD9EA}" type="datetimeFigureOut">
              <a:rPr lang="ar-IQ" smtClean="0"/>
              <a:t>29/08/1440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1190CC4-EEF9-4B7D-A279-E88A942E6315}" type="slidenum">
              <a:rPr lang="ar-IQ" smtClean="0"/>
              <a:t>‹#›</a:t>
            </a:fld>
            <a:endParaRPr lang="ar-IQ"/>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026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39C7D-B4F2-4B79-A093-9C6E410BD9EA}" type="datetimeFigureOut">
              <a:rPr lang="ar-IQ" smtClean="0"/>
              <a:t>29/08/1440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1190CC4-EEF9-4B7D-A279-E88A942E6315}" type="slidenum">
              <a:rPr lang="ar-IQ" smtClean="0"/>
              <a:t>‹#›</a:t>
            </a:fld>
            <a:endParaRPr lang="ar-IQ"/>
          </a:p>
        </p:txBody>
      </p:sp>
    </p:spTree>
    <p:extLst>
      <p:ext uri="{BB962C8B-B14F-4D97-AF65-F5344CB8AC3E}">
        <p14:creationId xmlns:p14="http://schemas.microsoft.com/office/powerpoint/2010/main" val="3069888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C39C7D-B4F2-4B79-A093-9C6E410BD9EA}" type="datetimeFigureOut">
              <a:rPr lang="ar-IQ" smtClean="0"/>
              <a:t>29/08/1440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1190CC4-EEF9-4B7D-A279-E88A942E6315}" type="slidenum">
              <a:rPr lang="ar-IQ" smtClean="0"/>
              <a:t>‹#›</a:t>
            </a:fld>
            <a:endParaRPr lang="ar-IQ"/>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294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8C39C7D-B4F2-4B79-A093-9C6E410BD9EA}" type="datetimeFigureOut">
              <a:rPr lang="ar-IQ" smtClean="0"/>
              <a:t>29/08/1440</a:t>
            </a:fld>
            <a:endParaRPr lang="ar-IQ"/>
          </a:p>
        </p:txBody>
      </p:sp>
      <p:sp>
        <p:nvSpPr>
          <p:cNvPr id="6" name="Footer Placeholder 5"/>
          <p:cNvSpPr>
            <a:spLocks noGrp="1"/>
          </p:cNvSpPr>
          <p:nvPr>
            <p:ph type="ftr" sz="quarter" idx="11"/>
          </p:nvPr>
        </p:nvSpPr>
        <p:spPr>
          <a:xfrm>
            <a:off x="1447382" y="318640"/>
            <a:ext cx="5541004" cy="320931"/>
          </a:xfrm>
        </p:spPr>
        <p:txBody>
          <a:bodyPr/>
          <a:lstStyle/>
          <a:p>
            <a:endParaRPr lang="ar-IQ"/>
          </a:p>
        </p:txBody>
      </p:sp>
      <p:sp>
        <p:nvSpPr>
          <p:cNvPr id="7" name="Slide Number Placeholder 6"/>
          <p:cNvSpPr>
            <a:spLocks noGrp="1"/>
          </p:cNvSpPr>
          <p:nvPr>
            <p:ph type="sldNum" sz="quarter" idx="12"/>
          </p:nvPr>
        </p:nvSpPr>
        <p:spPr/>
        <p:txBody>
          <a:bodyPr/>
          <a:lstStyle/>
          <a:p>
            <a:fld id="{C1190CC4-EEF9-4B7D-A279-E88A942E6315}" type="slidenum">
              <a:rPr lang="ar-IQ" smtClean="0"/>
              <a:t>‹#›</a:t>
            </a:fld>
            <a:endParaRPr lang="ar-IQ"/>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5645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8C39C7D-B4F2-4B79-A093-9C6E410BD9EA}" type="datetimeFigureOut">
              <a:rPr lang="ar-IQ" smtClean="0"/>
              <a:t>29/08/1440</a:t>
            </a:fld>
            <a:endParaRPr lang="ar-IQ"/>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1190CC4-EEF9-4B7D-A279-E88A942E6315}" type="slidenum">
              <a:rPr lang="ar-IQ" smtClean="0"/>
              <a:t>‹#›</a:t>
            </a:fld>
            <a:endParaRPr lang="ar-IQ"/>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721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Meridian_(novel)" TargetMode="External"/><Relationship Id="rId3" Type="http://schemas.openxmlformats.org/officeDocument/2006/relationships/hyperlink" Target="https://en.wikipedia.org/wiki/Poet" TargetMode="External"/><Relationship Id="rId7" Type="http://schemas.openxmlformats.org/officeDocument/2006/relationships/hyperlink" Target="https://en.wikipedia.org/wiki/Pulitzer_Prize_for_Fiction" TargetMode="External"/><Relationship Id="rId12" Type="http://schemas.openxmlformats.org/officeDocument/2006/relationships/hyperlink" Target="https://www.notablebiographies.com/knowledge/Blindness.html" TargetMode="External"/><Relationship Id="rId2" Type="http://schemas.openxmlformats.org/officeDocument/2006/relationships/hyperlink" Target="https://en.wikipedia.org/wiki/Novelist" TargetMode="External"/><Relationship Id="rId1" Type="http://schemas.openxmlformats.org/officeDocument/2006/relationships/slideLayout" Target="../slideLayouts/slideLayout2.xml"/><Relationship Id="rId6" Type="http://schemas.openxmlformats.org/officeDocument/2006/relationships/hyperlink" Target="https://en.wikipedia.org/wiki/National_Book_Award" TargetMode="External"/><Relationship Id="rId11" Type="http://schemas.openxmlformats.org/officeDocument/2006/relationships/hyperlink" Target="https://en.wikipedia.org/wiki/Womanism" TargetMode="External"/><Relationship Id="rId5" Type="http://schemas.openxmlformats.org/officeDocument/2006/relationships/hyperlink" Target="https://en.wikipedia.org/wiki/The_Color_Purple" TargetMode="External"/><Relationship Id="rId10" Type="http://schemas.openxmlformats.org/officeDocument/2006/relationships/hyperlink" Target="https://en.wikipedia.org/wiki/Feminism" TargetMode="External"/><Relationship Id="rId4" Type="http://schemas.openxmlformats.org/officeDocument/2006/relationships/hyperlink" Target="https://en.wikipedia.org/wiki/Activism" TargetMode="External"/><Relationship Id="rId9" Type="http://schemas.openxmlformats.org/officeDocument/2006/relationships/hyperlink" Target="https://en.wikipedia.org/wiki/The_Third_Life_of_Grange_Copelan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otablebiographies.com/knowledge/Periodicals.html" TargetMode="External"/><Relationship Id="rId2" Type="http://schemas.openxmlformats.org/officeDocument/2006/relationships/hyperlink" Target="https://www.notablebiographies.com/knowledge/Radcliffe_Institute_for_Advanced_Study.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Alice Walker</a:t>
            </a:r>
            <a:endParaRPr lang="ar-IQ" dirty="0"/>
          </a:p>
        </p:txBody>
      </p:sp>
      <p:sp>
        <p:nvSpPr>
          <p:cNvPr id="3" name="Subtitle 2"/>
          <p:cNvSpPr>
            <a:spLocks noGrp="1"/>
          </p:cNvSpPr>
          <p:nvPr>
            <p:ph type="subTitle" idx="1"/>
          </p:nvPr>
        </p:nvSpPr>
        <p:spPr>
          <a:xfrm>
            <a:off x="1524000" y="1717288"/>
            <a:ext cx="9144000" cy="3540512"/>
          </a:xfrm>
        </p:spPr>
        <p:txBody>
          <a:bodyPr/>
          <a:lstStyle/>
          <a:p>
            <a:endParaRPr lang="ar-IQ" dirty="0"/>
          </a:p>
        </p:txBody>
      </p:sp>
    </p:spTree>
    <p:extLst>
      <p:ext uri="{BB962C8B-B14F-4D97-AF65-F5344CB8AC3E}">
        <p14:creationId xmlns:p14="http://schemas.microsoft.com/office/powerpoint/2010/main" val="23733031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8416"/>
          </a:xfrm>
        </p:spPr>
        <p:txBody>
          <a:bodyPr/>
          <a:lstStyle/>
          <a:p>
            <a:pPr algn="ctr"/>
            <a:r>
              <a:rPr lang="en-US" b="1" i="0" u="none" strike="noStrike" dirty="0" smtClean="0">
                <a:solidFill>
                  <a:srgbClr val="484848"/>
                </a:solidFill>
                <a:effectLst/>
                <a:latin typeface="Raleway"/>
              </a:rPr>
              <a:t>Themes</a:t>
            </a:r>
            <a:endParaRPr lang="ar-IQ" dirty="0"/>
          </a:p>
        </p:txBody>
      </p:sp>
      <p:sp>
        <p:nvSpPr>
          <p:cNvPr id="3" name="Content Placeholder 2"/>
          <p:cNvSpPr>
            <a:spLocks noGrp="1"/>
          </p:cNvSpPr>
          <p:nvPr>
            <p:ph idx="1"/>
          </p:nvPr>
        </p:nvSpPr>
        <p:spPr>
          <a:xfrm>
            <a:off x="838200" y="1427356"/>
            <a:ext cx="10515600" cy="4749607"/>
          </a:xfrm>
        </p:spPr>
        <p:txBody>
          <a:bodyPr>
            <a:normAutofit fontScale="70000" lnSpcReduction="20000"/>
          </a:bodyPr>
          <a:lstStyle/>
          <a:p>
            <a:pPr algn="l" rtl="0"/>
            <a:r>
              <a:rPr lang="en-US" b="1" dirty="0" smtClean="0">
                <a:solidFill>
                  <a:srgbClr val="FF0000"/>
                </a:solidFill>
              </a:rPr>
              <a:t>The Power of Narrative and Voice </a:t>
            </a:r>
          </a:p>
          <a:p>
            <a:pPr algn="l" rtl="0"/>
            <a:r>
              <a:rPr lang="en-US" dirty="0" smtClean="0"/>
              <a:t>Walker emphasizes throughout the novel that the ability to express one’s thoughts and feelings is crucial to developing a sense of self. Initially, Celie is completely unable to resist those who abuse her. Remembering Alphonso’s warning that she “better not never tell nobody but God” about his abuse of her, Celie feels that the only way to persevere is to remain silent and invisible. Celie is essentially an object, an entirely passive party who has no power to assert herself through action or words. Her letters to God, in which she begins to pour out her story, become her only outlet. However, because she is so unaccustomed to articulating her experience, her narrative is initially muddled despite her best efforts at transparency.</a:t>
            </a:r>
          </a:p>
          <a:p>
            <a:pPr algn="l" rtl="0"/>
            <a:endParaRPr lang="en-US" dirty="0" smtClean="0"/>
          </a:p>
          <a:p>
            <a:pPr algn="l" rtl="0"/>
            <a:r>
              <a:rPr lang="en-US" dirty="0" smtClean="0"/>
              <a:t>In Shug and Sofia, Celie finds sympathetic ears and learns lessons that enable her to find her voice. In renaming Celie a “virgin,” Shug shows Celie that she can create her own narrative, a new interpretation of herself and her history that counters the interpretations forced upon her. Gradually Celie begins to flesh out more of her story by telling it to Shug. However, it is not until Celie and Shug discover Nettie’s letters that Celie finally has enough knowledge of herself to form her own powerful narrative. Celie’s forceful assertion of this newfound power, her cursing of Mr. ______ for his years of abuse, is the novel’s climax. Celie’s story dumbfounds and eventually humbles Mr. ______, causing him to reassess and change his own life.</a:t>
            </a:r>
          </a:p>
          <a:p>
            <a:pPr algn="just" rtl="0"/>
            <a:endParaRPr lang="en-US" dirty="0" smtClean="0"/>
          </a:p>
          <a:p>
            <a:pPr algn="just" rtl="0"/>
            <a:r>
              <a:rPr lang="en-US" dirty="0" smtClean="0"/>
              <a:t>Though Walker clearly wishes to emphasize the power of narrative and speech to assert selfhood and resist oppression, the novel acknowledges that such resistance can be risky. Sofia’s forceful outburst in response to Miss Millie’s invitation to be her maid costs her twelve years of her life. Sofia regains her freedom eventually, so she is not totally defeated, but she pays a high price for her words.</a:t>
            </a:r>
            <a:endParaRPr lang="ar-IQ" dirty="0"/>
          </a:p>
        </p:txBody>
      </p:sp>
    </p:spTree>
    <p:extLst>
      <p:ext uri="{BB962C8B-B14F-4D97-AF65-F5344CB8AC3E}">
        <p14:creationId xmlns:p14="http://schemas.microsoft.com/office/powerpoint/2010/main" val="30692204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6904"/>
          </a:xfrm>
        </p:spPr>
        <p:txBody>
          <a:bodyPr/>
          <a:lstStyle/>
          <a:p>
            <a:pPr algn="ctr"/>
            <a:r>
              <a:rPr lang="en-US" b="1" dirty="0" smtClean="0"/>
              <a:t>themes</a:t>
            </a:r>
            <a:endParaRPr lang="ar-IQ" b="1" dirty="0"/>
          </a:p>
        </p:txBody>
      </p:sp>
      <p:sp>
        <p:nvSpPr>
          <p:cNvPr id="3" name="Content Placeholder 2"/>
          <p:cNvSpPr>
            <a:spLocks noGrp="1"/>
          </p:cNvSpPr>
          <p:nvPr>
            <p:ph idx="1"/>
          </p:nvPr>
        </p:nvSpPr>
        <p:spPr>
          <a:xfrm>
            <a:off x="838200" y="1282390"/>
            <a:ext cx="10515600" cy="4894573"/>
          </a:xfrm>
        </p:spPr>
        <p:txBody>
          <a:bodyPr>
            <a:normAutofit/>
          </a:bodyPr>
          <a:lstStyle/>
          <a:p>
            <a:pPr algn="l" rtl="0"/>
            <a:r>
              <a:rPr lang="en-US" b="1" dirty="0" smtClean="0">
                <a:solidFill>
                  <a:srgbClr val="FF0000"/>
                </a:solidFill>
              </a:rPr>
              <a:t>The Power of Strong Female Relationships </a:t>
            </a:r>
          </a:p>
          <a:p>
            <a:pPr algn="l" rtl="0"/>
            <a:r>
              <a:rPr lang="en-US" dirty="0" smtClean="0"/>
              <a:t>Throughout The Color Purple, Walker portrays female friendships as a means for women to summon the courage to tell stories. In turn, these stories allow women to resist oppression and dominance. Relationships among women form a refuge, providing reciprocal love in a world filled with male violence. </a:t>
            </a:r>
          </a:p>
          <a:p>
            <a:pPr algn="l" rtl="0"/>
            <a:r>
              <a:rPr lang="en-US" dirty="0" smtClean="0"/>
              <a:t>Female ties take many forms: some are motherly or sisterly, some are in the form of mentor and pupil, some are sexual, and some are simply friendships. Sofia claims that her ability to fight comes from her strong relationships with her sisters. Nettie’s relationship with Celie anchors her through years of living in the unfamiliar culture of Africa. Samuel notes that the strong relationships among </a:t>
            </a:r>
            <a:r>
              <a:rPr lang="en-US" dirty="0" err="1" smtClean="0"/>
              <a:t>Olinka</a:t>
            </a:r>
            <a:r>
              <a:rPr lang="en-US" dirty="0" smtClean="0"/>
              <a:t> women are the only thing that makes polygamy bearable for them. Most important, Celie’s ties to Shug bring about Celie’s gradual redemption and her attainment of a sense of self. </a:t>
            </a:r>
            <a:endParaRPr lang="ar-IQ" dirty="0"/>
          </a:p>
        </p:txBody>
      </p:sp>
    </p:spTree>
    <p:extLst>
      <p:ext uri="{BB962C8B-B14F-4D97-AF65-F5344CB8AC3E}">
        <p14:creationId xmlns:p14="http://schemas.microsoft.com/office/powerpoint/2010/main" val="2769680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73382"/>
          </a:xfrm>
        </p:spPr>
        <p:txBody>
          <a:bodyPr/>
          <a:lstStyle/>
          <a:p>
            <a:pPr algn="ctr"/>
            <a:r>
              <a:rPr lang="en-US" b="1" dirty="0">
                <a:solidFill>
                  <a:srgbClr val="484848"/>
                </a:solidFill>
                <a:latin typeface="Raleway"/>
              </a:rPr>
              <a:t>Themes</a:t>
            </a:r>
            <a:endParaRPr lang="ar-IQ" dirty="0"/>
          </a:p>
        </p:txBody>
      </p:sp>
      <p:sp>
        <p:nvSpPr>
          <p:cNvPr id="3" name="Content Placeholder 2"/>
          <p:cNvSpPr>
            <a:spLocks noGrp="1"/>
          </p:cNvSpPr>
          <p:nvPr>
            <p:ph idx="1"/>
          </p:nvPr>
        </p:nvSpPr>
        <p:spPr>
          <a:xfrm>
            <a:off x="838200" y="1583473"/>
            <a:ext cx="10515600" cy="4593490"/>
          </a:xfrm>
        </p:spPr>
        <p:txBody>
          <a:bodyPr>
            <a:normAutofit lnSpcReduction="10000"/>
          </a:bodyPr>
          <a:lstStyle/>
          <a:p>
            <a:pPr algn="l" rtl="0"/>
            <a:r>
              <a:rPr lang="en-US" b="1" dirty="0" smtClean="0">
                <a:solidFill>
                  <a:srgbClr val="FF0000"/>
                </a:solidFill>
              </a:rPr>
              <a:t>The Power of Strong Female Relationships </a:t>
            </a:r>
          </a:p>
          <a:p>
            <a:pPr algn="l" rtl="0"/>
            <a:r>
              <a:rPr lang="en-US" dirty="0" smtClean="0"/>
              <a:t>Throughout The Color Purple, Walker portrays female friendships as a means for women to summon the courage to tell stories. In turn, these stories allow women to resist oppression and dominance. Relationships among women form a refuge, providing reciprocal love in a world filled with male violence. </a:t>
            </a:r>
          </a:p>
          <a:p>
            <a:pPr algn="l" rtl="0"/>
            <a:r>
              <a:rPr lang="en-US" dirty="0" smtClean="0"/>
              <a:t>Female ties take many forms: some are motherly or sisterly, some are in the form of mentor and pupil, some are sexual, and some are simply friendships. Sofia claims that her ability to fight comes from her strong relationships with her sisters. Nettie’s relationship with Celie anchors her through years of living in the unfamiliar culture of Africa. Samuel notes that the strong relationships among </a:t>
            </a:r>
            <a:r>
              <a:rPr lang="en-US" dirty="0" err="1" smtClean="0"/>
              <a:t>Olinka</a:t>
            </a:r>
            <a:r>
              <a:rPr lang="en-US" dirty="0" smtClean="0"/>
              <a:t> women are the only thing that makes polygamy bearable for them. Most important, Celie’s ties to Shug bring about Celie’s gradual redemption and her attainment of a sense of self. </a:t>
            </a:r>
            <a:endParaRPr lang="ar-IQ" dirty="0"/>
          </a:p>
        </p:txBody>
      </p:sp>
    </p:spTree>
    <p:extLst>
      <p:ext uri="{BB962C8B-B14F-4D97-AF65-F5344CB8AC3E}">
        <p14:creationId xmlns:p14="http://schemas.microsoft.com/office/powerpoint/2010/main" val="8243677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9929"/>
          </a:xfrm>
        </p:spPr>
        <p:txBody>
          <a:bodyPr/>
          <a:lstStyle/>
          <a:p>
            <a:pPr algn="ctr"/>
            <a:r>
              <a:rPr lang="en-US" b="1" dirty="0" smtClean="0">
                <a:solidFill>
                  <a:srgbClr val="484848"/>
                </a:solidFill>
                <a:latin typeface="Raleway"/>
              </a:rPr>
              <a:t>Themes</a:t>
            </a:r>
            <a:endParaRPr lang="ar-IQ" dirty="0"/>
          </a:p>
        </p:txBody>
      </p:sp>
      <p:sp>
        <p:nvSpPr>
          <p:cNvPr id="3" name="Content Placeholder 2"/>
          <p:cNvSpPr>
            <a:spLocks noGrp="1"/>
          </p:cNvSpPr>
          <p:nvPr>
            <p:ph idx="1"/>
          </p:nvPr>
        </p:nvSpPr>
        <p:spPr>
          <a:xfrm>
            <a:off x="838200" y="1527717"/>
            <a:ext cx="10515600" cy="4649246"/>
          </a:xfrm>
        </p:spPr>
        <p:txBody>
          <a:bodyPr>
            <a:normAutofit fontScale="85000" lnSpcReduction="20000"/>
          </a:bodyPr>
          <a:lstStyle/>
          <a:p>
            <a:pPr algn="just" rtl="0" fontAlgn="base"/>
            <a:r>
              <a:rPr lang="en-US" b="1" i="0" u="none" strike="noStrike" dirty="0" smtClean="0">
                <a:solidFill>
                  <a:srgbClr val="FF0000"/>
                </a:solidFill>
                <a:effectLst/>
                <a:latin typeface="Raleway"/>
              </a:rPr>
              <a:t>The Cyclical Nature of Racism and Sexism </a:t>
            </a:r>
          </a:p>
          <a:p>
            <a:pPr algn="just" rtl="0" fontAlgn="base"/>
            <a:r>
              <a:rPr lang="en-US" sz="2400" b="0" i="0" u="none" strike="noStrike" dirty="0" smtClean="0">
                <a:solidFill>
                  <a:srgbClr val="292C2E"/>
                </a:solidFill>
                <a:effectLst/>
                <a:latin typeface="Raleway"/>
              </a:rPr>
              <a:t>Almost none of the abusers in Walker’s novel are stereotypical, one-dimensional monsters whom we can dismiss as purely evil. Those who perpetuate violence are themselves victims, often of sexism, racism, or paternalism. Harpo, for example, beats Sofia only after his father implies that Sofia’s resistance makes Harpo less of a man. Mr. ______ is violent and mistreats his family much like his own </a:t>
            </a:r>
            <a:r>
              <a:rPr lang="en-US" sz="2400" b="0" i="0" u="none" strike="noStrike" dirty="0" err="1" smtClean="0">
                <a:solidFill>
                  <a:srgbClr val="292C2E"/>
                </a:solidFill>
                <a:effectLst/>
                <a:latin typeface="Raleway"/>
              </a:rPr>
              <a:t>tyrantlike</a:t>
            </a:r>
            <a:r>
              <a:rPr lang="en-US" sz="2400" b="0" i="0" u="none" strike="noStrike" dirty="0" smtClean="0">
                <a:solidFill>
                  <a:srgbClr val="292C2E"/>
                </a:solidFill>
                <a:effectLst/>
                <a:latin typeface="Raleway"/>
              </a:rPr>
              <a:t> father treated him. </a:t>
            </a:r>
          </a:p>
          <a:p>
            <a:pPr algn="just" rtl="0" fontAlgn="base"/>
            <a:r>
              <a:rPr lang="en-US" sz="2400" b="0" i="0" u="none" strike="noStrike" dirty="0" smtClean="0">
                <a:solidFill>
                  <a:srgbClr val="292C2E"/>
                </a:solidFill>
                <a:effectLst/>
                <a:latin typeface="Raleway"/>
              </a:rPr>
              <a:t>Celie advises Harpo to beat Sofia because she is jealous of Sofia’s strength and assertiveness. The characters are largely aware of the cyclical nature of harmful behavior. For instance, Sofia tells Eleanor Jane that societal influence makes it almost inevitable that her baby boy will grow up to be a racist. Only by forcefully talking back to the men who abuse them and showing them a new way of doing things do the women of the novel break these cycles of sexism and violence, causing the men who abused them to stop and reexamine their ways.</a:t>
            </a:r>
          </a:p>
          <a:p>
            <a:pPr algn="just"/>
            <a:endParaRPr lang="ar-IQ" sz="2400" dirty="0"/>
          </a:p>
        </p:txBody>
      </p:sp>
    </p:spTree>
    <p:extLst>
      <p:ext uri="{BB962C8B-B14F-4D97-AF65-F5344CB8AC3E}">
        <p14:creationId xmlns:p14="http://schemas.microsoft.com/office/powerpoint/2010/main" val="38482115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4602"/>
          </a:xfrm>
        </p:spPr>
        <p:txBody>
          <a:bodyPr/>
          <a:lstStyle/>
          <a:p>
            <a:pPr algn="ctr"/>
            <a:r>
              <a:rPr lang="en-US" b="1" dirty="0" smtClean="0">
                <a:solidFill>
                  <a:srgbClr val="484848"/>
                </a:solidFill>
                <a:latin typeface="Raleway"/>
              </a:rPr>
              <a:t>Themes</a:t>
            </a:r>
            <a:endParaRPr lang="ar-IQ" dirty="0"/>
          </a:p>
        </p:txBody>
      </p:sp>
      <p:sp>
        <p:nvSpPr>
          <p:cNvPr id="3" name="Content Placeholder 2"/>
          <p:cNvSpPr>
            <a:spLocks noGrp="1"/>
          </p:cNvSpPr>
          <p:nvPr>
            <p:ph idx="1"/>
          </p:nvPr>
        </p:nvSpPr>
        <p:spPr>
          <a:xfrm>
            <a:off x="838200" y="1159728"/>
            <a:ext cx="10515600" cy="5017235"/>
          </a:xfrm>
        </p:spPr>
        <p:txBody>
          <a:bodyPr>
            <a:normAutofit/>
          </a:bodyPr>
          <a:lstStyle/>
          <a:p>
            <a:pPr algn="l" rtl="0" fontAlgn="base"/>
            <a:r>
              <a:rPr lang="en-US" b="1" i="0" u="none" strike="noStrike" dirty="0" smtClean="0">
                <a:solidFill>
                  <a:srgbClr val="FF0000"/>
                </a:solidFill>
                <a:effectLst/>
                <a:latin typeface="Raleway"/>
              </a:rPr>
              <a:t>The Disruption of Traditional Gender Roles </a:t>
            </a:r>
          </a:p>
          <a:p>
            <a:pPr algn="just" rtl="0" fontAlgn="base"/>
            <a:r>
              <a:rPr lang="en-US" b="0" i="0" u="none" strike="noStrike" dirty="0" smtClean="0">
                <a:solidFill>
                  <a:srgbClr val="292C2E"/>
                </a:solidFill>
                <a:effectLst/>
                <a:latin typeface="Raleway"/>
              </a:rPr>
              <a:t>Many characters in the novel break the boundaries of traditional male or female gender roles. Sofia’s strength and sass, Shug’s sexual assertiveness, and Harpo’s insecurity are major examples of such disparity between a character’s gender and the traits he or she displays. This blurring of gender traits and roles sometimes involves sexual ambiguity, as we see in the sexual relationship that develops between Celie and Shug.</a:t>
            </a:r>
          </a:p>
          <a:p>
            <a:pPr algn="just" rtl="0" fontAlgn="base"/>
            <a:r>
              <a:rPr lang="en-US" b="0" i="0" u="none" strike="noStrike" dirty="0" smtClean="0">
                <a:solidFill>
                  <a:srgbClr val="292C2E"/>
                </a:solidFill>
                <a:effectLst/>
                <a:latin typeface="Raleway"/>
              </a:rPr>
              <a:t>Disruption of gender roles sometimes causes problems. Harpo’s insecurity about his masculinity leads to marital problems and his attempts to beat Sofia. Likewise, Shug’s confident sexuality and resistance to male domination cause her to be labeled a tramp. Throughout the novel, Walker wishes to emphasize that gender and sexuality are not as simple as we may believe. Her novel subverts and defies the traditional ways in which we understand women to be women and men to be men.</a:t>
            </a:r>
          </a:p>
          <a:p>
            <a:endParaRPr lang="ar-IQ" dirty="0"/>
          </a:p>
        </p:txBody>
      </p:sp>
    </p:spTree>
    <p:extLst>
      <p:ext uri="{BB962C8B-B14F-4D97-AF65-F5344CB8AC3E}">
        <p14:creationId xmlns:p14="http://schemas.microsoft.com/office/powerpoint/2010/main" val="1214045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algn="just" rtl="0"/>
            <a:r>
              <a:rPr lang="en-US" b="1" dirty="0" smtClean="0"/>
              <a:t>Alice </a:t>
            </a:r>
            <a:r>
              <a:rPr lang="en-US" b="1" dirty="0"/>
              <a:t>Walker</a:t>
            </a:r>
            <a:r>
              <a:rPr lang="en-US" dirty="0"/>
              <a:t> (born February 9, 1944) is an American </a:t>
            </a:r>
            <a:r>
              <a:rPr lang="en-US" dirty="0">
                <a:hlinkClick r:id="rId2" tooltip="Novelist"/>
              </a:rPr>
              <a:t>novelist</a:t>
            </a:r>
            <a:r>
              <a:rPr lang="en-US" dirty="0"/>
              <a:t>, short story writer, </a:t>
            </a:r>
            <a:r>
              <a:rPr lang="en-US" dirty="0">
                <a:hlinkClick r:id="rId3" tooltip="Poet"/>
              </a:rPr>
              <a:t>poet</a:t>
            </a:r>
            <a:r>
              <a:rPr lang="en-US" dirty="0"/>
              <a:t>, and </a:t>
            </a:r>
            <a:r>
              <a:rPr lang="en-US" dirty="0">
                <a:hlinkClick r:id="rId4" tooltip="Activism"/>
              </a:rPr>
              <a:t>activist</a:t>
            </a:r>
            <a:r>
              <a:rPr lang="en-US" dirty="0"/>
              <a:t>. She wrote the novel </a:t>
            </a:r>
            <a:r>
              <a:rPr lang="en-US" i="1" dirty="0">
                <a:hlinkClick r:id="rId5" tooltip="The Color Purple"/>
              </a:rPr>
              <a:t>The Color Purple</a:t>
            </a:r>
            <a:r>
              <a:rPr lang="en-US" dirty="0"/>
              <a:t> (1982), for which she won the </a:t>
            </a:r>
            <a:r>
              <a:rPr lang="en-US" dirty="0">
                <a:hlinkClick r:id="rId6" tooltip="National Book Award"/>
              </a:rPr>
              <a:t>National Book Award</a:t>
            </a:r>
            <a:r>
              <a:rPr lang="en-US" dirty="0"/>
              <a:t> for hardcover fiction, and the </a:t>
            </a:r>
            <a:r>
              <a:rPr lang="en-US" dirty="0">
                <a:hlinkClick r:id="rId7" tooltip="Pulitzer Prize for Fiction"/>
              </a:rPr>
              <a:t>Pulitzer Prize for Fiction</a:t>
            </a:r>
            <a:r>
              <a:rPr lang="en-US" dirty="0" smtClean="0"/>
              <a:t>. </a:t>
            </a:r>
            <a:r>
              <a:rPr lang="en-US" dirty="0"/>
              <a:t>She also wrote the novels </a:t>
            </a:r>
            <a:r>
              <a:rPr lang="en-US" i="1" dirty="0">
                <a:hlinkClick r:id="rId8" tooltip="Meridian (novel)"/>
              </a:rPr>
              <a:t>Meridian</a:t>
            </a:r>
            <a:r>
              <a:rPr lang="en-US" dirty="0"/>
              <a:t> (1976) and </a:t>
            </a:r>
            <a:r>
              <a:rPr lang="en-US" i="1" dirty="0">
                <a:hlinkClick r:id="rId9" tooltip="The Third Life of Grange Copeland"/>
              </a:rPr>
              <a:t>The Third Life of Grange Copeland</a:t>
            </a:r>
            <a:r>
              <a:rPr lang="en-US" dirty="0"/>
              <a:t> (1970), among other works. An avowed </a:t>
            </a:r>
            <a:r>
              <a:rPr lang="en-US" dirty="0">
                <a:hlinkClick r:id="rId10" tooltip="Feminism"/>
              </a:rPr>
              <a:t>feminist</a:t>
            </a:r>
            <a:r>
              <a:rPr lang="en-US" dirty="0"/>
              <a:t>, Walker coined the term "</a:t>
            </a:r>
            <a:r>
              <a:rPr lang="en-US" dirty="0">
                <a:hlinkClick r:id="rId11" tooltip="Womanism"/>
              </a:rPr>
              <a:t>womanist</a:t>
            </a:r>
            <a:r>
              <a:rPr lang="en-US" dirty="0"/>
              <a:t>" to mean "A black feminist or feminist of color" in 1983</a:t>
            </a:r>
            <a:r>
              <a:rPr lang="en-US" dirty="0" smtClean="0"/>
              <a:t>.</a:t>
            </a:r>
          </a:p>
          <a:p>
            <a:pPr algn="just" rtl="0"/>
            <a:r>
              <a:rPr lang="en-US" b="0" i="0" u="none" strike="noStrike" dirty="0" smtClean="0">
                <a:solidFill>
                  <a:srgbClr val="000000"/>
                </a:solidFill>
                <a:effectLst/>
                <a:latin typeface="Helvetica Neue"/>
              </a:rPr>
              <a:t>At age eight, Walker was accidentally injured by a BB gun shot to her eye by her brother. Her partial </a:t>
            </a:r>
            <a:r>
              <a:rPr lang="en-US" b="0" i="0" u="none" strike="noStrike" dirty="0" smtClean="0">
                <a:solidFill>
                  <a:srgbClr val="337AB7"/>
                </a:solidFill>
                <a:effectLst/>
                <a:latin typeface="&amp;quot"/>
                <a:hlinkClick r:id="rId12" tooltip="View 'blindness' definition from Wikipedia"/>
              </a:rPr>
              <a:t>blindness</a:t>
            </a:r>
            <a:r>
              <a:rPr lang="en-US" b="0" i="0" u="none" strike="noStrike" dirty="0" smtClean="0">
                <a:solidFill>
                  <a:srgbClr val="000000"/>
                </a:solidFill>
                <a:effectLst/>
                <a:latin typeface="Helvetica Neue"/>
              </a:rPr>
              <a:t> caused her to withdraw from normal childhood activities and begin writing poetry to ease her loneliness. She found that writing demanded peace and quiet, but these were difficult things to come by when ten people lived in four rooms. She spent a great deal of time working outdoors sitting under a tree. </a:t>
            </a:r>
            <a:r>
              <a:rPr lang="en-US" b="0" i="0" u="none" strike="noStrike" dirty="0" smtClean="0">
                <a:solidFill>
                  <a:srgbClr val="000000"/>
                </a:solidFill>
                <a:effectLst/>
                <a:latin typeface="&amp;quot"/>
              </a:rPr>
              <a:t/>
            </a:r>
            <a:br>
              <a:rPr lang="en-US" b="0" i="0" u="none" strike="noStrike" dirty="0" smtClean="0">
                <a:solidFill>
                  <a:srgbClr val="000000"/>
                </a:solidFill>
                <a:effectLst/>
                <a:latin typeface="&amp;quot"/>
              </a:rPr>
            </a:br>
            <a:r>
              <a:rPr lang="en-US" dirty="0" smtClean="0"/>
              <a:t/>
            </a:r>
            <a:br>
              <a:rPr lang="en-US" dirty="0" smtClean="0"/>
            </a:br>
            <a:endParaRPr lang="ar-IQ" dirty="0"/>
          </a:p>
        </p:txBody>
      </p:sp>
    </p:spTree>
    <p:extLst>
      <p:ext uri="{BB962C8B-B14F-4D97-AF65-F5344CB8AC3E}">
        <p14:creationId xmlns:p14="http://schemas.microsoft.com/office/powerpoint/2010/main" val="38372868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0"/>
            <a:r>
              <a:rPr lang="en-US" b="0" i="0" u="none" strike="noStrike" dirty="0" smtClean="0">
                <a:solidFill>
                  <a:srgbClr val="000000"/>
                </a:solidFill>
                <a:effectLst/>
                <a:latin typeface="Helvetica Neue"/>
              </a:rPr>
              <a:t>Walker attended segregated (separated by race) schools which would be described as inferior by current standards, yet she recalled that she had terrific teachers who encouraged her to believe the world she was reaching for actually existed. Although Walker grew up in a poor environment, she was supported by her community and by the knowledge that she could choose her own identity. Moreover, Walker insisted that her mother granted her "permission" to be a writer and gave her the social, spiritual, and moral substance for her stories. </a:t>
            </a:r>
            <a:r>
              <a:rPr lang="en-US" b="0" i="0" u="none" strike="noStrike" dirty="0" smtClean="0">
                <a:solidFill>
                  <a:srgbClr val="000000"/>
                </a:solidFill>
                <a:effectLst/>
                <a:latin typeface="&amp;quot"/>
              </a:rPr>
              <a:t/>
            </a:r>
            <a:br>
              <a:rPr lang="en-US" b="0" i="0" u="none" strike="noStrike" dirty="0" smtClean="0">
                <a:solidFill>
                  <a:srgbClr val="000000"/>
                </a:solidFill>
                <a:effectLst/>
                <a:latin typeface="&amp;quot"/>
              </a:rPr>
            </a:br>
            <a:r>
              <a:rPr lang="en-US" b="0" i="0" u="none" strike="noStrike" dirty="0" smtClean="0">
                <a:solidFill>
                  <a:srgbClr val="000000"/>
                </a:solidFill>
                <a:effectLst/>
                <a:latin typeface="&amp;quot"/>
              </a:rPr>
              <a:t/>
            </a:r>
            <a:br>
              <a:rPr lang="en-US" b="0" i="0" u="none" strike="noStrike" dirty="0" smtClean="0">
                <a:solidFill>
                  <a:srgbClr val="000000"/>
                </a:solidFill>
                <a:effectLst/>
                <a:latin typeface="&amp;quot"/>
              </a:rPr>
            </a:br>
            <a:endParaRPr lang="ar-IQ" dirty="0"/>
          </a:p>
        </p:txBody>
      </p:sp>
    </p:spTree>
    <p:extLst>
      <p:ext uri="{BB962C8B-B14F-4D97-AF65-F5344CB8AC3E}">
        <p14:creationId xmlns:p14="http://schemas.microsoft.com/office/powerpoint/2010/main" val="1008328086"/>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32500" lnSpcReduction="20000"/>
          </a:bodyPr>
          <a:lstStyle/>
          <a:p>
            <a:pPr algn="just" rtl="0"/>
            <a:r>
              <a:rPr lang="en-US" sz="3800" dirty="0"/>
              <a:t>In 1968, Walker published her first collection of poetry, </a:t>
            </a:r>
            <a:r>
              <a:rPr lang="en-US" sz="3800" i="1" dirty="0"/>
              <a:t>Once. </a:t>
            </a:r>
            <a:r>
              <a:rPr lang="en-US" sz="3800" dirty="0"/>
              <a:t>Walker's teaching and writing careers overlapped during the 1970s. She served as a writer-in-residence and as a teacher in the Black Studies program </a:t>
            </a:r>
            <a:r>
              <a:rPr lang="en-US" sz="3800" dirty="0" smtClean="0"/>
              <a:t>. While </a:t>
            </a:r>
            <a:r>
              <a:rPr lang="en-US" sz="3800" dirty="0"/>
              <a:t>teaching she was at work on her first novel, </a:t>
            </a:r>
            <a:r>
              <a:rPr lang="en-US" sz="3800" i="1" dirty="0"/>
              <a:t>The Third Life of Grange Copeland </a:t>
            </a:r>
            <a:r>
              <a:rPr lang="en-US" sz="3800" dirty="0"/>
              <a:t>(</a:t>
            </a:r>
            <a:r>
              <a:rPr lang="en-US" sz="3800" dirty="0" smtClean="0"/>
              <a:t>1970). </a:t>
            </a:r>
            <a:r>
              <a:rPr lang="en-US" sz="3800" dirty="0"/>
              <a:t>She then moved north and taught at Wellesley College, in Massachusetts, and the University of Massachusetts at Boston (both 1972–73). </a:t>
            </a:r>
            <a:endParaRPr lang="en-US" sz="3800" dirty="0" smtClean="0"/>
          </a:p>
          <a:p>
            <a:pPr algn="just" rtl="0"/>
            <a:r>
              <a:rPr lang="en-US" sz="3800" dirty="0" smtClean="0"/>
              <a:t>In </a:t>
            </a:r>
            <a:r>
              <a:rPr lang="en-US" sz="3800" dirty="0"/>
              <a:t>1973 her collection of short stories, </a:t>
            </a:r>
            <a:r>
              <a:rPr lang="en-US" sz="3800" i="1" dirty="0"/>
              <a:t>In Love and Trouble: Stories of Black Women, </a:t>
            </a:r>
            <a:r>
              <a:rPr lang="en-US" sz="3800" dirty="0"/>
              <a:t>and a collection of poetry, </a:t>
            </a:r>
            <a:r>
              <a:rPr lang="en-US" sz="3800" i="1" dirty="0"/>
              <a:t>Revolutionary Petunias, </a:t>
            </a:r>
            <a:r>
              <a:rPr lang="en-US" sz="3800" dirty="0"/>
              <a:t>appeared. She received a </a:t>
            </a:r>
            <a:r>
              <a:rPr lang="en-US" sz="3800" dirty="0">
                <a:hlinkClick r:id="rId2" tooltip="View 'radcliffe institute' definition from Wikipedia"/>
              </a:rPr>
              <a:t>Radcliffe Institute</a:t>
            </a:r>
            <a:r>
              <a:rPr lang="en-US" sz="3800" dirty="0"/>
              <a:t> scholarship (1971–73), a Rosenthal Foundation award, and an American Academy and Institute of Arts and Letters award (both in 1974) for </a:t>
            </a:r>
            <a:r>
              <a:rPr lang="en-US" sz="3800" i="1" dirty="0"/>
              <a:t>In Love and Trouble. </a:t>
            </a:r>
            <a:endParaRPr lang="en-US" sz="3800" dirty="0"/>
          </a:p>
          <a:p>
            <a:pPr algn="just" rtl="0"/>
            <a:r>
              <a:rPr lang="en-US" sz="3800" dirty="0"/>
              <a:t>In 1976 Walker's second novel, </a:t>
            </a:r>
            <a:r>
              <a:rPr lang="en-US" sz="3800" i="1" dirty="0"/>
              <a:t>Meridian, </a:t>
            </a:r>
            <a:r>
              <a:rPr lang="en-US" sz="3800" dirty="0"/>
              <a:t>was published, followed by a Guggenheim award (in 1977–1978). In 1979 another collection of poetry, </a:t>
            </a:r>
            <a:r>
              <a:rPr lang="en-US" sz="3800" i="1" dirty="0"/>
              <a:t>Goodnight, Willie Lee, I'll See You in the Morning, </a:t>
            </a:r>
            <a:r>
              <a:rPr lang="en-US" sz="3800" dirty="0"/>
              <a:t>was published, followed the next year by another collection of short stories, </a:t>
            </a:r>
            <a:r>
              <a:rPr lang="en-US" sz="3800" i="1" dirty="0"/>
              <a:t>You Can't Keep a Good Woman Down </a:t>
            </a:r>
            <a:r>
              <a:rPr lang="en-US" sz="3800" dirty="0"/>
              <a:t>(1980). </a:t>
            </a:r>
          </a:p>
          <a:p>
            <a:pPr algn="just" rtl="0"/>
            <a:r>
              <a:rPr lang="en-US" sz="3800" dirty="0"/>
              <a:t>Walker's third novel, </a:t>
            </a:r>
            <a:r>
              <a:rPr lang="en-US" sz="3800" i="1" dirty="0"/>
              <a:t>The Color Purple </a:t>
            </a:r>
            <a:r>
              <a:rPr lang="en-US" sz="3800" dirty="0"/>
              <a:t>was published in 1982, and this work won both a Pulitzer Prize and the American Book Award the following year. Walker was also a contributor to several </a:t>
            </a:r>
            <a:r>
              <a:rPr lang="en-US" sz="3800" dirty="0">
                <a:hlinkClick r:id="rId3" tooltip="View 'periodicals' definition from Wikipedia"/>
              </a:rPr>
              <a:t>periodicals</a:t>
            </a:r>
            <a:r>
              <a:rPr lang="en-US" sz="3800" dirty="0"/>
              <a:t> and in 1983 published many of her essays, a collection titled </a:t>
            </a:r>
            <a:r>
              <a:rPr lang="en-US" sz="3800" i="1" dirty="0"/>
              <a:t>In Search of Our Mother's Gardens: A Collection of Womanist Prose </a:t>
            </a:r>
            <a:r>
              <a:rPr lang="en-US" sz="3800" dirty="0"/>
              <a:t>(1983). Walker worked on her fourth novel while living in Mendocino County outside San Francisco, California. </a:t>
            </a:r>
          </a:p>
          <a:p>
            <a:pPr algn="l" rtl="0"/>
            <a:r>
              <a:rPr lang="en-US" dirty="0"/>
              <a:t/>
            </a:r>
            <a:br>
              <a:rPr lang="en-US" dirty="0"/>
            </a:br>
            <a:r>
              <a:rPr lang="en-US" dirty="0"/>
              <a:t/>
            </a:r>
            <a:br>
              <a:rPr lang="en-US" dirty="0"/>
            </a:br>
            <a:endParaRPr lang="ar-IQ" dirty="0"/>
          </a:p>
        </p:txBody>
      </p:sp>
    </p:spTree>
    <p:extLst>
      <p:ext uri="{BB962C8B-B14F-4D97-AF65-F5344CB8AC3E}">
        <p14:creationId xmlns:p14="http://schemas.microsoft.com/office/powerpoint/2010/main" val="664366975"/>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lgn="just" rtl="0"/>
            <a:r>
              <a:rPr lang="en-US" dirty="0" smtClean="0"/>
              <a:t>Walker's third and most famous novel, The Color Purple, is about Celie, a woman so down and out that she can only tell God her troubles, which she does in the form of letters. Poor, black, female, alone and uneducated, held down by class and gender, Celie learns to lift herself up from sexual exploitation and brutality with the help of the love of another woman, Shug Avery. Against the backdrop of Celie's letters is another story about African customs. This evolves from her sister Nettie's letters which Celie's husband hid from Celie over the course of twenty years. Here, Walker presented problems of women bound within an African context, encountering many of the same problems that Celie faces. Both Celie and Nettie are restored to one another, and, most important, each is restored to herself.</a:t>
            </a:r>
          </a:p>
          <a:p>
            <a:endParaRPr lang="en-US" dirty="0" smtClean="0"/>
          </a:p>
        </p:txBody>
      </p:sp>
    </p:spTree>
    <p:extLst>
      <p:ext uri="{BB962C8B-B14F-4D97-AF65-F5344CB8AC3E}">
        <p14:creationId xmlns:p14="http://schemas.microsoft.com/office/powerpoint/2010/main" val="20503484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fontAlgn="base"/>
            <a:r>
              <a:rPr lang="en-US" dirty="0"/>
              <a:t>For many readers, she is best known as a beloved figure in the literary world, a poet and author of the Pulitzer Prize-winning novel “The Color Purple,” which was adapted into a film featuring Oprah Winfrey and a Broadway show.</a:t>
            </a:r>
          </a:p>
          <a:p>
            <a:pPr algn="just" rtl="0" fontAlgn="base"/>
            <a:r>
              <a:rPr lang="en-US" dirty="0"/>
              <a:t>Ms. Walker, 74, is also a longtime political activist and vocal feminist, known for her work with the NAACP and for taking stands on social justice issues. She has also been an outspoken critic of Israel’s treatment of Palestinians, even comparing the country to Nazi Germany. Jewish groups including the Anti-Defamation League have been monitoring Walker’s talks and writing for years.</a:t>
            </a:r>
          </a:p>
          <a:p>
            <a:pPr algn="just"/>
            <a:endParaRPr lang="ar-IQ" dirty="0"/>
          </a:p>
        </p:txBody>
      </p:sp>
    </p:spTree>
    <p:extLst>
      <p:ext uri="{BB962C8B-B14F-4D97-AF65-F5344CB8AC3E}">
        <p14:creationId xmlns:p14="http://schemas.microsoft.com/office/powerpoint/2010/main" val="42811437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Legacy </a:t>
            </a:r>
            <a:br>
              <a:rPr lang="en-US" b="1" dirty="0" smtClean="0"/>
            </a:br>
            <a:endParaRPr lang="ar-IQ" b="1" dirty="0"/>
          </a:p>
        </p:txBody>
      </p:sp>
      <p:sp>
        <p:nvSpPr>
          <p:cNvPr id="3" name="Content Placeholder 2"/>
          <p:cNvSpPr>
            <a:spLocks noGrp="1"/>
          </p:cNvSpPr>
          <p:nvPr>
            <p:ph idx="1"/>
          </p:nvPr>
        </p:nvSpPr>
        <p:spPr>
          <a:xfrm>
            <a:off x="591015" y="1616927"/>
            <a:ext cx="10762785" cy="4560036"/>
          </a:xfrm>
        </p:spPr>
        <p:txBody>
          <a:bodyPr>
            <a:normAutofit/>
          </a:bodyPr>
          <a:lstStyle/>
          <a:p>
            <a:pPr algn="just" rtl="0" fontAlgn="base"/>
            <a:r>
              <a:rPr lang="en-US" dirty="0" smtClean="0"/>
              <a:t>Alice </a:t>
            </a:r>
            <a:r>
              <a:rPr lang="en-US" dirty="0"/>
              <a:t>Walker's works are known for their portrayals of the African American woman's life. She depicts vividly the sexism, racism, and poverty that make that life often a struggle. But she also portrays as part of that life, the strengths of family, community, self-worth, and spirituality.</a:t>
            </a:r>
          </a:p>
          <a:p>
            <a:pPr algn="just" rtl="0" fontAlgn="base"/>
            <a:r>
              <a:rPr lang="en-US" dirty="0"/>
              <a:t>Many of her novels depict women in other periods of history than our own. Just as with non-fiction women's history writing, such portrayals give a sense of the differences and similarities of women's condition today and in that other time. </a:t>
            </a:r>
          </a:p>
          <a:p>
            <a:pPr algn="just" rtl="0" fontAlgn="base"/>
            <a:r>
              <a:rPr lang="en-US" dirty="0"/>
              <a:t>Alice Walker continues not only to write but to be active in environmental, feminist/womanist causes, and issues of economic justice. Her latest novel, "Now is the Time to Open Your Heart," was published in 2004; since that time her published work has been poetry. Her latest collection of poems, titled "Taking the Arrow Out of the Heart," was published in 2018.</a:t>
            </a:r>
          </a:p>
          <a:p>
            <a:pPr algn="just" rtl="0"/>
            <a:endParaRPr lang="ar-IQ" dirty="0"/>
          </a:p>
        </p:txBody>
      </p:sp>
    </p:spTree>
    <p:extLst>
      <p:ext uri="{BB962C8B-B14F-4D97-AF65-F5344CB8AC3E}">
        <p14:creationId xmlns:p14="http://schemas.microsoft.com/office/powerpoint/2010/main" val="155369657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marL="0" indent="0" algn="just" rtl="0">
              <a:buNone/>
            </a:pPr>
            <a:r>
              <a:rPr lang="en-US" dirty="0" smtClean="0"/>
              <a:t>Walker’s works depict the inner strengths of the Black women who manage to survive and flourish spiritually. The true terror of the Black people is within the mutilation of the body and spirit than the external facts and figures of subjugation. In her writing, Walker deals with the external realities of poverty, exploitation and discrimination. However, most often her stories, novels and poems highlight on the intimate reaches of the inner lives of her characters.  Her womanist spirit is critically examined through her fictional works. </a:t>
            </a:r>
          </a:p>
          <a:p>
            <a:pPr marL="0" indent="0" algn="just" rtl="0">
              <a:buNone/>
            </a:pPr>
            <a:r>
              <a:rPr lang="en-US" dirty="0" smtClean="0"/>
              <a:t>Her novels are studied and analyzed from the point of view of artistic damage done by white Americans. Walker presents the complexity of human experiences in the White community. She explores the pain and violence that has marked many Black people's lives. Walker believes that positive changes are possible, when black men and women stand shoulder to shoulder working to end oppression both in their relationships and in the world. Her effort is to make her reader to understand the struggle of African-Americans through her short stories and fiction. </a:t>
            </a:r>
            <a:endParaRPr lang="ar-IQ" dirty="0"/>
          </a:p>
        </p:txBody>
      </p:sp>
    </p:spTree>
    <p:extLst>
      <p:ext uri="{BB962C8B-B14F-4D97-AF65-F5344CB8AC3E}">
        <p14:creationId xmlns:p14="http://schemas.microsoft.com/office/powerpoint/2010/main" val="418967839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marL="0" indent="0" algn="just" rtl="0">
              <a:buNone/>
            </a:pPr>
            <a:r>
              <a:rPr lang="en-US" dirty="0" smtClean="0"/>
              <a:t>. Black American women in the antislavery and women's rights movements of the nineteenth century contributed in two centuries of freedom struggles. The Black and women’s rights movements of the 1960s and 1970s, up to present Black Feminist Movement hindered the Black women’s growth. </a:t>
            </a:r>
          </a:p>
          <a:p>
            <a:pPr marL="0" indent="0" algn="just" rtl="0">
              <a:buNone/>
            </a:pPr>
            <a:r>
              <a:rPr lang="en-US" dirty="0" smtClean="0"/>
              <a:t>. The terms feminism, Black feminism, African-American feminism and </a:t>
            </a:r>
            <a:r>
              <a:rPr lang="en-US" dirty="0" err="1" smtClean="0"/>
              <a:t>womanism</a:t>
            </a:r>
            <a:r>
              <a:rPr lang="en-US" dirty="0" smtClean="0"/>
              <a:t> are used to present the issues of Black African-American women's claim for social, political and economic equality. </a:t>
            </a:r>
          </a:p>
          <a:p>
            <a:pPr marL="0" indent="0" algn="just" rtl="0">
              <a:buNone/>
            </a:pPr>
            <a:r>
              <a:rPr lang="en-US" dirty="0" smtClean="0"/>
              <a:t>. It is the yearning for a friendly and progressive vision of social justice based on continuing fights against the race and gender. The comprehensive descriptions of gender discrimination delved into the intersections of gender and race. </a:t>
            </a:r>
            <a:endParaRPr lang="ar-IQ" dirty="0"/>
          </a:p>
        </p:txBody>
      </p:sp>
    </p:spTree>
    <p:extLst>
      <p:ext uri="{BB962C8B-B14F-4D97-AF65-F5344CB8AC3E}">
        <p14:creationId xmlns:p14="http://schemas.microsoft.com/office/powerpoint/2010/main" val="25353092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48</TotalTime>
  <Words>2289</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&amp;quot</vt:lpstr>
      <vt:lpstr>Arial</vt:lpstr>
      <vt:lpstr>Gill Sans MT</vt:lpstr>
      <vt:lpstr>Helvetica Neue</vt:lpstr>
      <vt:lpstr>Raleway</vt:lpstr>
      <vt:lpstr>Times New Roman</vt:lpstr>
      <vt:lpstr>Gallery</vt:lpstr>
      <vt:lpstr>Alice Walker</vt:lpstr>
      <vt:lpstr>PowerPoint Presentation</vt:lpstr>
      <vt:lpstr>PowerPoint Presentation</vt:lpstr>
      <vt:lpstr>PowerPoint Presentation</vt:lpstr>
      <vt:lpstr>PowerPoint Presentation</vt:lpstr>
      <vt:lpstr>PowerPoint Presentation</vt:lpstr>
      <vt:lpstr>Legacy  </vt:lpstr>
      <vt:lpstr>PowerPoint Presentation</vt:lpstr>
      <vt:lpstr>PowerPoint Presentation</vt:lpstr>
      <vt:lpstr>Themes</vt:lpstr>
      <vt:lpstr>themes</vt:lpstr>
      <vt:lpstr>Themes</vt:lpstr>
      <vt:lpstr>Themes</vt:lpstr>
      <vt:lpstr>Themes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Alice Walker</dc:title>
  <dc:creator>Windows User</dc:creator>
  <cp:lastModifiedBy>Windows User</cp:lastModifiedBy>
  <cp:revision>8</cp:revision>
  <dcterms:created xsi:type="dcterms:W3CDTF">2019-05-04T17:39:52Z</dcterms:created>
  <dcterms:modified xsi:type="dcterms:W3CDTF">2019-05-04T18:28:31Z</dcterms:modified>
</cp:coreProperties>
</file>